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9144000"/>
  <p:notesSz cx="6858000" cy="9144000"/>
  <p:embeddedFontLst>
    <p:embeddedFont>
      <p:font typeface="Quicksan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icksan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Quicksand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vimeo.com/239067257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vimeo.com/239067257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cxnSp>
        <p:nvCxnSpPr>
          <p:cNvPr id="10" name="Shape 10"/>
          <p:cNvCxnSpPr>
            <a:stCxn id="11" idx="4"/>
          </p:cNvCxnSpPr>
          <p:nvPr/>
        </p:nvCxnSpPr>
        <p:spPr>
          <a:xfrm>
            <a:off x="903750" y="3563700"/>
            <a:ext cx="0" cy="32943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" name="Shape 11"/>
          <p:cNvSpPr/>
          <p:nvPr/>
        </p:nvSpPr>
        <p:spPr>
          <a:xfrm>
            <a:off x="769050" y="3294300"/>
            <a:ext cx="269400" cy="2694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key color">
    <p:bg>
      <p:bgPr>
        <a:solidFill>
          <a:srgbClr val="39C0BA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2E303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6" name="Shape 56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39C0BA"/>
          </a:solidFill>
          <a:ln cap="flat" cmpd="sng" w="952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530175" y="3710550"/>
            <a:ext cx="6927900" cy="470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buNone/>
              <a:defRPr sz="1800"/>
            </a:lvl1pPr>
            <a:lvl2pPr lvl="1" rtl="0">
              <a:spcBef>
                <a:spcPts val="0"/>
              </a:spcBef>
              <a:buSzPct val="100000"/>
              <a:buNone/>
              <a:defRPr sz="1800"/>
            </a:lvl2pPr>
            <a:lvl3pPr lvl="2" rtl="0">
              <a:spcBef>
                <a:spcPts val="0"/>
              </a:spcBef>
              <a:buSzPct val="100000"/>
              <a:buNone/>
              <a:defRPr sz="1800"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cxnSp>
        <p:nvCxnSpPr>
          <p:cNvPr id="15" name="Shape 1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" name="Shape 16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" type="body"/>
          </p:nvPr>
        </p:nvSpPr>
        <p:spPr>
          <a:xfrm>
            <a:off x="1633225" y="2882400"/>
            <a:ext cx="6700500" cy="1093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1pPr>
            <a:lvl2pPr lvl="1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2pPr>
            <a:lvl3pPr lvl="2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3pPr>
            <a:lvl4pPr lvl="3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4pPr>
            <a:lvl5pPr lvl="4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5pPr>
            <a:lvl6pPr lvl="5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6pPr>
            <a:lvl7pPr lvl="6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7pPr>
            <a:lvl8pPr lvl="7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8pPr>
            <a:lvl9pPr lvl="8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9pPr>
          </a:lstStyle>
          <a:p/>
        </p:txBody>
      </p:sp>
      <p:cxnSp>
        <p:nvCxnSpPr>
          <p:cNvPr id="19" name="Shape 19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" name="Shape 20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/>
        </p:nvSpPr>
        <p:spPr>
          <a:xfrm>
            <a:off x="208000" y="3096172"/>
            <a:ext cx="1306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hape 23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" name="Shape 24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600"/>
              </a:spcBef>
              <a:buClr>
                <a:srgbClr val="F3F3F3"/>
              </a:buClr>
              <a:buSzPct val="100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1165475" y="1600200"/>
            <a:ext cx="3306900" cy="4967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4671570" y="1600200"/>
            <a:ext cx="3306900" cy="4967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/>
        </p:txBody>
      </p:sp>
      <p:cxnSp>
        <p:nvCxnSpPr>
          <p:cNvPr id="32" name="Shape 32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" name="Shape 33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1165475" y="1673975"/>
            <a:ext cx="2403600" cy="4893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3692249" y="1673975"/>
            <a:ext cx="2403600" cy="4893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39" name="Shape 39"/>
          <p:cNvSpPr txBox="1"/>
          <p:nvPr>
            <p:ph idx="3" type="body"/>
          </p:nvPr>
        </p:nvSpPr>
        <p:spPr>
          <a:xfrm>
            <a:off x="6219023" y="1673975"/>
            <a:ext cx="2403600" cy="4893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cxnSp>
        <p:nvCxnSpPr>
          <p:cNvPr id="40" name="Shape 40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1" name="Shape 41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cxnSp>
        <p:nvCxnSpPr>
          <p:cNvPr id="45" name="Shape 4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" name="Shape 46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" type="body"/>
          </p:nvPr>
        </p:nvSpPr>
        <p:spPr>
          <a:xfrm>
            <a:off x="1165475" y="5775090"/>
            <a:ext cx="7521300" cy="578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cxnSp>
        <p:nvCxnSpPr>
          <p:cNvPr id="49" name="Shape 49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0" name="Shape 50"/>
          <p:cNvSpPr/>
          <p:nvPr/>
        </p:nvSpPr>
        <p:spPr>
          <a:xfrm>
            <a:off x="808650" y="5952850"/>
            <a:ext cx="190200" cy="190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3" name="Shape 53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2E303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rgbClr val="F3F3F3"/>
              </a:buClr>
              <a:buSzPct val="100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Ataraxia</a:t>
            </a:r>
          </a:p>
          <a:p>
            <a:pPr lvl="0">
              <a:spcBef>
                <a:spcPts val="0"/>
              </a:spcBef>
              <a:buNone/>
            </a:pPr>
            <a:r>
              <a:rPr lang="en" sz="4800"/>
              <a:t>Concept Video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4294967295" type="subTitle"/>
          </p:nvPr>
        </p:nvSpPr>
        <p:spPr>
          <a:xfrm>
            <a:off x="1399525" y="169600"/>
            <a:ext cx="6671400" cy="81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Storyboard - Complex #2</a:t>
            </a: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5439" l="0" r="4816" t="9170"/>
          <a:stretch/>
        </p:blipFill>
        <p:spPr>
          <a:xfrm>
            <a:off x="1558725" y="1597300"/>
            <a:ext cx="7070199" cy="4757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4294967295" type="subTitle"/>
          </p:nvPr>
        </p:nvSpPr>
        <p:spPr>
          <a:xfrm>
            <a:off x="1399525" y="169600"/>
            <a:ext cx="6671400" cy="81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Storyboard - Complex #3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b="7620" l="3128" r="0" t="6365"/>
          <a:stretch/>
        </p:blipFill>
        <p:spPr>
          <a:xfrm>
            <a:off x="1632025" y="1336875"/>
            <a:ext cx="7195374" cy="479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4294967295" type="subTitle"/>
          </p:nvPr>
        </p:nvSpPr>
        <p:spPr>
          <a:xfrm>
            <a:off x="1399525" y="169600"/>
            <a:ext cx="6671400" cy="81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Storyboard - Complex #4</a:t>
            </a: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10981" l="2861" r="2710" t="3629"/>
          <a:stretch/>
        </p:blipFill>
        <p:spPr>
          <a:xfrm>
            <a:off x="1684125" y="1336875"/>
            <a:ext cx="7014246" cy="4757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4294967295" type="subTitle"/>
          </p:nvPr>
        </p:nvSpPr>
        <p:spPr>
          <a:xfrm>
            <a:off x="1399525" y="169600"/>
            <a:ext cx="6671400" cy="81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Video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1879250" y="3083100"/>
            <a:ext cx="65106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https://tinyurl.com/cs147-ataraxia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4294967295" type="subTitle"/>
          </p:nvPr>
        </p:nvSpPr>
        <p:spPr>
          <a:xfrm>
            <a:off x="1336100" y="2946450"/>
            <a:ext cx="7337700" cy="81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solidFill>
                  <a:srgbClr val="F3F3F3"/>
                </a:solidFill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1165475" y="1600200"/>
            <a:ext cx="33069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Problem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Clr>
                <a:srgbClr val="000000"/>
              </a:buClr>
              <a:buSzPct val="42307"/>
              <a:buFont typeface="Arial"/>
              <a:buNone/>
            </a:pPr>
            <a:r>
              <a:rPr lang="en"/>
              <a:t>People aren’t aware of what they can be doing to take care of themselves - what makes them happier and what doesn’t.</a:t>
            </a:r>
          </a:p>
        </p:txBody>
      </p:sp>
      <p:sp>
        <p:nvSpPr>
          <p:cNvPr id="67" name="Shape 67"/>
          <p:cNvSpPr txBox="1"/>
          <p:nvPr>
            <p:ph type="title"/>
          </p:nvPr>
        </p:nvSpPr>
        <p:spPr>
          <a:xfrm>
            <a:off x="1165475" y="665975"/>
            <a:ext cx="7978500" cy="459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Value Proposition:</a:t>
            </a:r>
            <a:r>
              <a:rPr lang="en" sz="2400"/>
              <a:t> Learn to be a happier you</a:t>
            </a:r>
          </a:p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275320" y="1600200"/>
            <a:ext cx="33069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Solution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rPr lang="en"/>
              <a:t>Ataraxia will guide people through the process of learning what works for them and what doesn’t when it comes to taking care of themselves.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Tasks</a:t>
            </a:r>
          </a:p>
        </p:txBody>
      </p:sp>
      <p:cxnSp>
        <p:nvCxnSpPr>
          <p:cNvPr id="74" name="Shape 74"/>
          <p:cNvCxnSpPr/>
          <p:nvPr/>
        </p:nvCxnSpPr>
        <p:spPr>
          <a:xfrm rot="10800000">
            <a:off x="1482251" y="4611908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75" name="Shape 75"/>
          <p:cNvCxnSpPr/>
          <p:nvPr/>
        </p:nvCxnSpPr>
        <p:spPr>
          <a:xfrm rot="10800000">
            <a:off x="1482251" y="1226182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76" name="Shape 76"/>
          <p:cNvSpPr txBox="1"/>
          <p:nvPr/>
        </p:nvSpPr>
        <p:spPr>
          <a:xfrm>
            <a:off x="2215650" y="3231950"/>
            <a:ext cx="65043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Medium: Record how a method of self-care makes you feel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2215648" y="4924825"/>
            <a:ext cx="5713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Complex: Develop a self-care routine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2215650" y="1539075"/>
            <a:ext cx="49638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Simple: Discover a new self-care method</a:t>
            </a:r>
          </a:p>
        </p:txBody>
      </p:sp>
      <p:cxnSp>
        <p:nvCxnSpPr>
          <p:cNvPr id="79" name="Shape 79"/>
          <p:cNvCxnSpPr/>
          <p:nvPr/>
        </p:nvCxnSpPr>
        <p:spPr>
          <a:xfrm rot="10800000">
            <a:off x="1482251" y="2919045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4294967295" type="subTitle"/>
          </p:nvPr>
        </p:nvSpPr>
        <p:spPr>
          <a:xfrm>
            <a:off x="1399525" y="169600"/>
            <a:ext cx="6671400" cy="81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Storyboard - Simple #1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3880" l="1264" r="2200" t="7920"/>
          <a:stretch/>
        </p:blipFill>
        <p:spPr>
          <a:xfrm>
            <a:off x="1493125" y="1423675"/>
            <a:ext cx="7170527" cy="491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4294967295" type="subTitle"/>
          </p:nvPr>
        </p:nvSpPr>
        <p:spPr>
          <a:xfrm>
            <a:off x="1399525" y="169600"/>
            <a:ext cx="6671400" cy="81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Storyboard - Simple #2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8234" l="3358" r="3609" t="4808"/>
          <a:stretch/>
        </p:blipFill>
        <p:spPr>
          <a:xfrm>
            <a:off x="1649400" y="1250075"/>
            <a:ext cx="6910076" cy="484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4294967295" type="subTitle"/>
          </p:nvPr>
        </p:nvSpPr>
        <p:spPr>
          <a:xfrm>
            <a:off x="1399525" y="169600"/>
            <a:ext cx="6671400" cy="81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Storyboard - Medium #1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5363" l="0" r="5240" t="7996"/>
          <a:stretch/>
        </p:blipFill>
        <p:spPr>
          <a:xfrm>
            <a:off x="1399525" y="1562575"/>
            <a:ext cx="7038424" cy="482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4294967295" type="subTitle"/>
          </p:nvPr>
        </p:nvSpPr>
        <p:spPr>
          <a:xfrm>
            <a:off x="1399525" y="169600"/>
            <a:ext cx="6671400" cy="81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Storyboard - Medium #2</a:t>
            </a: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6066" l="999" r="1009" t="5115"/>
          <a:stretch/>
        </p:blipFill>
        <p:spPr>
          <a:xfrm>
            <a:off x="1390250" y="1267425"/>
            <a:ext cx="7278549" cy="494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4294967295" type="subTitle"/>
          </p:nvPr>
        </p:nvSpPr>
        <p:spPr>
          <a:xfrm>
            <a:off x="1399525" y="169600"/>
            <a:ext cx="6671400" cy="81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600"/>
              <a:t>Storyboard - Medium #3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5051" l="2427" r="3833" t="7999"/>
          <a:stretch/>
        </p:blipFill>
        <p:spPr>
          <a:xfrm>
            <a:off x="1579950" y="1579950"/>
            <a:ext cx="6962177" cy="484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4294967295" type="subTitle"/>
          </p:nvPr>
        </p:nvSpPr>
        <p:spPr>
          <a:xfrm>
            <a:off x="1399525" y="169600"/>
            <a:ext cx="6671400" cy="81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Storyboard - Complex #1</a:t>
            </a: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4501" l="0" r="2676" t="7917"/>
          <a:stretch/>
        </p:blipFill>
        <p:spPr>
          <a:xfrm>
            <a:off x="1399525" y="1423675"/>
            <a:ext cx="7229401" cy="4878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